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7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A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32"/>
    <p:restoredTop sz="91692"/>
  </p:normalViewPr>
  <p:slideViewPr>
    <p:cSldViewPr snapToGrid="0" snapToObjects="1">
      <p:cViewPr varScale="1">
        <p:scale>
          <a:sx n="114" d="100"/>
          <a:sy n="114" d="100"/>
        </p:scale>
        <p:origin x="85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png>
</file>

<file path=ppt/media/image11.gif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3AE3E-59F6-5341-B310-7EFB336C9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82103-5E71-A74B-B840-9BBF3D3B1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A376E-CCF1-844D-A4EE-9F06B9C7D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4F2DB-C553-954C-965D-A0E5628A6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ABE84-2439-0446-87F7-F83D187A9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48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D0D8-B550-1948-A21C-B8F650DF2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2B2057-E46F-E141-848B-6AB45A616A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A7785-8682-6A48-891C-BD6DC18F5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8A3C4-43BE-0E49-940C-15155D192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CA86A-832A-9548-BF01-36D50DD63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12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018E1C-A8D5-9F49-8B7C-AE61FDCFB4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88B72B-1C21-5C4B-BDAC-736ED5B69C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444AC-8612-4E43-9AE2-784F1D76E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C0060-6A10-3C4B-98F0-C545E49D0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77BB1-0299-4F41-BA65-1A966DBD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775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DF418-630B-0E44-8458-1905677BD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5F677-0542-924C-B29C-522C3DC3E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CD8FB-B8E8-CB44-89F9-5D8DFB81E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16604-1AD0-6443-9D7C-6127BA465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45FEC-6283-3943-A204-1E51E1309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06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75A5D-52DA-7245-AC7E-A238791D2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709C1-8EC0-C541-BE20-37406E8A5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A8727E-6977-3E48-A075-75251A400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33C0D-B80D-FB49-BD34-13640174A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32EFF-C9C0-9046-8039-DA7F8F810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20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C6DC5-1A80-CA44-B52C-5A4C0188C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AA30B-320B-0049-9739-DD996D3A5D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B8A35B-6D14-AE44-A977-BEAA2D3CB3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6E2D41-85D5-3940-BAC6-6C7469636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0C895-E9E5-AF48-9C4A-570CA78F5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F8F29-BEA3-6443-A7D9-A7EA97AA8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47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E93E-841F-8847-9500-35CE56693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57299-5772-CC44-BAE2-93F15380F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E4D1E7-9062-E84F-9BC7-E98CF959B0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9B9325-8C3B-C04C-9B38-20CBEFE50E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6A6D0-99A6-E047-AB4D-86C769690A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C1439F-DFCD-6A4A-8213-19DC86F87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D816D1-9B2B-4143-9F4B-E2845171C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303326-60EE-BB4B-BEAD-4887DE6C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524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F2313-22F7-D04F-8F23-A94DF41EA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D7295-AFE0-A34C-981C-0A2C1873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CC5BC-77F9-9D42-90BC-331E1C769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C8BCD-C013-1A4D-9D96-B64AF3975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30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EA574B-3EA4-A147-A6CD-73AAD995C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A8FB2C-C802-2A4D-9B47-057C8BC7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85B567-8647-154A-9846-00EEC7145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528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F3398-2426-0447-A462-A75BF06ED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0CF1E-93C0-6B48-A7A5-ABC339C6C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A9A48-1C83-F840-9179-9EA3CBBEB4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9FFBC6-9549-7F45-A2D5-200BC56F5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F67F99-FFC2-8849-B55D-CE43B8E3C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5E3C06-261F-BE4D-A397-1FBA1FE9F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6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98E0A-32B9-C34F-B349-A2FCBC79F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C90F2B-3F32-D347-A9BB-A0EDA3B1A5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FDB66F-1C49-5F44-97AC-A2D448C0D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15A7EC-DDE2-DB41-8F69-FFED787C1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E550F1-3386-5845-B54C-8C47C8804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D0DB96-53AD-BA4F-970E-F0756C7EC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810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D12A70-7017-774B-A5D4-C1E8354D1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C04619-4356-7B43-9CB5-F9FD10654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980C2-4FA5-CC41-B562-E01B3EC5F9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66822-2E14-E041-8440-5DD4A5A4F1E2}" type="datetimeFigureOut">
              <a:rPr lang="en-US" smtClean="0"/>
              <a:t>10/31/2020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B00A0-3ECC-C44B-80F3-688FCFBE9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11678-9555-A746-BF24-E6B2B13C6B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7BFB3-1D01-844A-99D6-10720F78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12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5A80DB-9081-0F42-A051-3B10D5EC9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13" y="-784226"/>
            <a:ext cx="12523304" cy="82972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6AF4455-DC47-6E40-8998-670BBAF28C96}"/>
              </a:ext>
            </a:extLst>
          </p:cNvPr>
          <p:cNvSpPr/>
          <p:nvPr/>
        </p:nvSpPr>
        <p:spPr>
          <a:xfrm>
            <a:off x="-79513" y="-129209"/>
            <a:ext cx="12523304" cy="6987209"/>
          </a:xfrm>
          <a:prstGeom prst="rect">
            <a:avLst/>
          </a:prstGeom>
          <a:solidFill>
            <a:schemeClr val="dk1">
              <a:alpha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24ED2C-7B30-174C-8FD6-3794D40A6454}"/>
              </a:ext>
            </a:extLst>
          </p:cNvPr>
          <p:cNvSpPr txBox="1"/>
          <p:nvPr/>
        </p:nvSpPr>
        <p:spPr>
          <a:xfrm>
            <a:off x="3095897" y="1737360"/>
            <a:ext cx="66228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PT Serif Caption" panose="02060603050505020204" pitchFamily="18" charset="77"/>
              </a:rPr>
              <a:t>Hypothesis Testing and its application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FBB0E5-03A3-450F-B4AE-CCC798917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8380" y="0"/>
            <a:ext cx="4331066" cy="91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330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659A72F-B450-DE4E-A4A9-B7E92DDBF7B0}"/>
              </a:ext>
            </a:extLst>
          </p:cNvPr>
          <p:cNvSpPr txBox="1"/>
          <p:nvPr/>
        </p:nvSpPr>
        <p:spPr>
          <a:xfrm>
            <a:off x="1279726" y="643551"/>
            <a:ext cx="10048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Hypothesis Testing </a:t>
            </a:r>
            <a:r>
              <a:rPr lang="en-US" sz="24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based upon sample size and population variance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D43FAC4-1562-E546-AD1F-0E67FF923CE3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2676087" y="1377833"/>
            <a:ext cx="3203190" cy="1070563"/>
          </a:xfrm>
          <a:prstGeom prst="straightConnector1">
            <a:avLst/>
          </a:prstGeom>
          <a:ln w="222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4A647F-3324-0E45-B018-2B0AFF9A5065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5879275" y="1377833"/>
            <a:ext cx="3333069" cy="1167729"/>
          </a:xfrm>
          <a:prstGeom prst="straightConnector1">
            <a:avLst/>
          </a:prstGeom>
          <a:ln w="222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EA9E849-3E7E-0549-A3FB-C6603588C7D7}"/>
              </a:ext>
            </a:extLst>
          </p:cNvPr>
          <p:cNvSpPr txBox="1"/>
          <p:nvPr/>
        </p:nvSpPr>
        <p:spPr>
          <a:xfrm>
            <a:off x="2049680" y="2448396"/>
            <a:ext cx="1252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 - Test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C5A374-68E5-D449-99F8-57B32503B0B6}"/>
              </a:ext>
            </a:extLst>
          </p:cNvPr>
          <p:cNvSpPr txBox="1"/>
          <p:nvPr/>
        </p:nvSpPr>
        <p:spPr>
          <a:xfrm>
            <a:off x="8538418" y="2545562"/>
            <a:ext cx="1347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 - Test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BE979E-F7B0-954C-AFA0-649CA527D6A5}"/>
              </a:ext>
            </a:extLst>
          </p:cNvPr>
          <p:cNvSpPr/>
          <p:nvPr/>
        </p:nvSpPr>
        <p:spPr>
          <a:xfrm>
            <a:off x="685801" y="3140893"/>
            <a:ext cx="3579222" cy="91853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954D3D-F400-C54D-9D48-9DC7AFC345A4}"/>
              </a:ext>
            </a:extLst>
          </p:cNvPr>
          <p:cNvSpPr txBox="1"/>
          <p:nvPr/>
        </p:nvSpPr>
        <p:spPr>
          <a:xfrm>
            <a:off x="743395" y="3224462"/>
            <a:ext cx="35792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we know the population variance and when the sample size is large, n &gt;= 30 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66CFDC-4EA7-D74F-98C1-1F357DA215DD}"/>
              </a:ext>
            </a:extLst>
          </p:cNvPr>
          <p:cNvSpPr/>
          <p:nvPr/>
        </p:nvSpPr>
        <p:spPr>
          <a:xfrm>
            <a:off x="7422733" y="3230346"/>
            <a:ext cx="3579222" cy="91853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CEA235-A8E7-1C46-8AF2-9A7718C95D9B}"/>
              </a:ext>
            </a:extLst>
          </p:cNvPr>
          <p:cNvSpPr txBox="1"/>
          <p:nvPr/>
        </p:nvSpPr>
        <p:spPr>
          <a:xfrm>
            <a:off x="7480327" y="3313915"/>
            <a:ext cx="35792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we don’t know the population variance or when the sample size is small , n &lt; 30 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71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5" grpId="0"/>
      <p:bldP spid="20" grpId="0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AB7D40-64C1-49A7-BA37-E654C202EC73}"/>
              </a:ext>
            </a:extLst>
          </p:cNvPr>
          <p:cNvSpPr txBox="1"/>
          <p:nvPr/>
        </p:nvSpPr>
        <p:spPr>
          <a:xfrm>
            <a:off x="3178205" y="3075057"/>
            <a:ext cx="81230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Let’s now see it in action!</a:t>
            </a:r>
          </a:p>
        </p:txBody>
      </p:sp>
    </p:spTree>
    <p:extLst>
      <p:ext uri="{BB962C8B-B14F-4D97-AF65-F5344CB8AC3E}">
        <p14:creationId xmlns:p14="http://schemas.microsoft.com/office/powerpoint/2010/main" val="266556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8F3C766-3C38-CB4F-8C03-726D4965B35A}"/>
              </a:ext>
            </a:extLst>
          </p:cNvPr>
          <p:cNvGrpSpPr/>
          <p:nvPr/>
        </p:nvGrpSpPr>
        <p:grpSpPr>
          <a:xfrm rot="3000000">
            <a:off x="-65804" y="1716629"/>
            <a:ext cx="278296" cy="4492486"/>
            <a:chOff x="1093304" y="1212574"/>
            <a:chExt cx="278296" cy="4492486"/>
          </a:xfrm>
        </p:grpSpPr>
        <p:sp>
          <p:nvSpPr>
            <p:cNvPr id="2" name="Triangle 1">
              <a:extLst>
                <a:ext uri="{FF2B5EF4-FFF2-40B4-BE49-F238E27FC236}">
                  <a16:creationId xmlns:a16="http://schemas.microsoft.com/office/drawing/2014/main" id="{C0E06EFD-5250-3340-A41C-A6B69F862499}"/>
                </a:ext>
              </a:extLst>
            </p:cNvPr>
            <p:cNvSpPr/>
            <p:nvPr/>
          </p:nvSpPr>
          <p:spPr>
            <a:xfrm>
              <a:off x="1093304" y="1212574"/>
              <a:ext cx="278296" cy="2246243"/>
            </a:xfrm>
            <a:prstGeom prst="triangle">
              <a:avLst/>
            </a:prstGeom>
            <a:solidFill>
              <a:srgbClr val="F4EA0C"/>
            </a:solidFill>
            <a:ln>
              <a:noFill/>
            </a:ln>
            <a:scene3d>
              <a:camera prst="perspectiveFron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7187FA7A-28B4-DD47-BC87-A9C1FCAA904E}"/>
                </a:ext>
              </a:extLst>
            </p:cNvPr>
            <p:cNvSpPr/>
            <p:nvPr/>
          </p:nvSpPr>
          <p:spPr>
            <a:xfrm rot="10800000">
              <a:off x="1093304" y="3458817"/>
              <a:ext cx="278296" cy="2246243"/>
            </a:xfrm>
            <a:prstGeom prst="triangl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79B2309F-8ADC-C146-A169-D8BBD129F8EB}"/>
              </a:ext>
            </a:extLst>
          </p:cNvPr>
          <p:cNvSpPr/>
          <p:nvPr/>
        </p:nvSpPr>
        <p:spPr>
          <a:xfrm>
            <a:off x="-293018" y="3610841"/>
            <a:ext cx="722590" cy="704061"/>
          </a:xfrm>
          <a:prstGeom prst="ellipse">
            <a:avLst/>
          </a:prstGeom>
          <a:solidFill>
            <a:srgbClr val="F6E90C"/>
          </a:solidFill>
          <a:ln>
            <a:noFill/>
          </a:ln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E8B7FECE-8484-7247-B732-A4A7C8912B4E}"/>
              </a:ext>
            </a:extLst>
          </p:cNvPr>
          <p:cNvSpPr/>
          <p:nvPr/>
        </p:nvSpPr>
        <p:spPr>
          <a:xfrm>
            <a:off x="-2906020" y="1199383"/>
            <a:ext cx="5812040" cy="5029651"/>
          </a:xfrm>
          <a:prstGeom prst="arc">
            <a:avLst>
              <a:gd name="adj1" fmla="val 16200000"/>
              <a:gd name="adj2" fmla="val 5395875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78A5FDC-F0E0-6E45-9928-9C8E50C3E6F7}"/>
              </a:ext>
            </a:extLst>
          </p:cNvPr>
          <p:cNvGrpSpPr/>
          <p:nvPr/>
        </p:nvGrpSpPr>
        <p:grpSpPr>
          <a:xfrm>
            <a:off x="2068009" y="1896938"/>
            <a:ext cx="526472" cy="542150"/>
            <a:chOff x="2068009" y="1793571"/>
            <a:chExt cx="526472" cy="54215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E563770-C603-B342-947E-D32E68C5B1A1}"/>
                </a:ext>
              </a:extLst>
            </p:cNvPr>
            <p:cNvSpPr/>
            <p:nvPr/>
          </p:nvSpPr>
          <p:spPr>
            <a:xfrm>
              <a:off x="2068009" y="1800012"/>
              <a:ext cx="526472" cy="535709"/>
            </a:xfrm>
            <a:prstGeom prst="ellipse">
              <a:avLst/>
            </a:prstGeom>
            <a:solidFill>
              <a:srgbClr val="F4EA0C"/>
            </a:solidFill>
            <a:ln>
              <a:noFill/>
            </a:ln>
            <a:scene3d>
              <a:camera prst="perspectiveAbove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5E68672-82D7-3F48-AB6B-9D9B37F577EC}"/>
                </a:ext>
              </a:extLst>
            </p:cNvPr>
            <p:cNvSpPr txBox="1"/>
            <p:nvPr/>
          </p:nvSpPr>
          <p:spPr>
            <a:xfrm>
              <a:off x="2159950" y="1793571"/>
              <a:ext cx="2474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ell MT" panose="02020503060305020303" pitchFamily="18" charset="77"/>
                  <a:ea typeface="+mn-ea"/>
                  <a:cs typeface="+mn-cs"/>
                </a:rPr>
                <a:t>1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1ECA46B-22D5-3549-B122-F5ACF4CAFB61}"/>
              </a:ext>
            </a:extLst>
          </p:cNvPr>
          <p:cNvGrpSpPr/>
          <p:nvPr/>
        </p:nvGrpSpPr>
        <p:grpSpPr>
          <a:xfrm>
            <a:off x="2566470" y="2896146"/>
            <a:ext cx="526472" cy="542150"/>
            <a:chOff x="2068009" y="1793571"/>
            <a:chExt cx="526472" cy="542150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73A3089-BFAB-9847-8DB0-F108C0B71473}"/>
                </a:ext>
              </a:extLst>
            </p:cNvPr>
            <p:cNvSpPr/>
            <p:nvPr/>
          </p:nvSpPr>
          <p:spPr>
            <a:xfrm>
              <a:off x="2068009" y="1800012"/>
              <a:ext cx="526472" cy="535709"/>
            </a:xfrm>
            <a:prstGeom prst="ellipse">
              <a:avLst/>
            </a:prstGeom>
            <a:solidFill>
              <a:srgbClr val="F4EA0C"/>
            </a:solidFill>
            <a:ln>
              <a:noFill/>
            </a:ln>
            <a:scene3d>
              <a:camera prst="perspectiveAbove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E7D68C6-9869-864B-AFFB-07A01B48DF8B}"/>
                </a:ext>
              </a:extLst>
            </p:cNvPr>
            <p:cNvSpPr txBox="1"/>
            <p:nvPr/>
          </p:nvSpPr>
          <p:spPr>
            <a:xfrm>
              <a:off x="2159950" y="1793571"/>
              <a:ext cx="2474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ell MT" panose="02020503060305020303" pitchFamily="18" charset="77"/>
                  <a:ea typeface="+mn-ea"/>
                  <a:cs typeface="+mn-cs"/>
                </a:rPr>
                <a:t>2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C2D41E3-4558-9145-AE64-B34730B16F1E}"/>
              </a:ext>
            </a:extLst>
          </p:cNvPr>
          <p:cNvGrpSpPr/>
          <p:nvPr/>
        </p:nvGrpSpPr>
        <p:grpSpPr>
          <a:xfrm>
            <a:off x="2658411" y="3795163"/>
            <a:ext cx="526472" cy="542150"/>
            <a:chOff x="2068009" y="1793571"/>
            <a:chExt cx="526472" cy="542150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2C361589-EC2D-4444-BD79-45F8D59C2FCF}"/>
                </a:ext>
              </a:extLst>
            </p:cNvPr>
            <p:cNvSpPr/>
            <p:nvPr/>
          </p:nvSpPr>
          <p:spPr>
            <a:xfrm>
              <a:off x="2068009" y="1800012"/>
              <a:ext cx="526472" cy="535709"/>
            </a:xfrm>
            <a:prstGeom prst="ellipse">
              <a:avLst/>
            </a:prstGeom>
            <a:solidFill>
              <a:srgbClr val="F4EA0C"/>
            </a:solidFill>
            <a:ln>
              <a:noFill/>
            </a:ln>
            <a:scene3d>
              <a:camera prst="perspectiveAbove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BDC0124-384C-6D42-BDD8-8E658AAA8BAE}"/>
                </a:ext>
              </a:extLst>
            </p:cNvPr>
            <p:cNvSpPr txBox="1"/>
            <p:nvPr/>
          </p:nvSpPr>
          <p:spPr>
            <a:xfrm>
              <a:off x="2159950" y="1793571"/>
              <a:ext cx="2474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ell MT" panose="02020503060305020303" pitchFamily="18" charset="77"/>
                  <a:ea typeface="+mn-ea"/>
                  <a:cs typeface="+mn-cs"/>
                </a:rPr>
                <a:t>3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FAF2922-83C2-7048-814E-2CD079306F84}"/>
              </a:ext>
            </a:extLst>
          </p:cNvPr>
          <p:cNvGrpSpPr/>
          <p:nvPr/>
        </p:nvGrpSpPr>
        <p:grpSpPr>
          <a:xfrm>
            <a:off x="2255661" y="4689006"/>
            <a:ext cx="526472" cy="542150"/>
            <a:chOff x="2068009" y="1793571"/>
            <a:chExt cx="526472" cy="542150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74A9A7E-EF30-1244-987E-10CFB3EEEDF5}"/>
                </a:ext>
              </a:extLst>
            </p:cNvPr>
            <p:cNvSpPr/>
            <p:nvPr/>
          </p:nvSpPr>
          <p:spPr>
            <a:xfrm>
              <a:off x="2068009" y="1800012"/>
              <a:ext cx="526472" cy="535709"/>
            </a:xfrm>
            <a:prstGeom prst="ellipse">
              <a:avLst/>
            </a:prstGeom>
            <a:solidFill>
              <a:srgbClr val="F4EA0C"/>
            </a:solidFill>
            <a:ln>
              <a:noFill/>
            </a:ln>
            <a:scene3d>
              <a:camera prst="perspectiveAbove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535AC70-BDB6-F54C-B139-AD4E1C11FC26}"/>
                </a:ext>
              </a:extLst>
            </p:cNvPr>
            <p:cNvSpPr txBox="1"/>
            <p:nvPr/>
          </p:nvSpPr>
          <p:spPr>
            <a:xfrm>
              <a:off x="2159950" y="1793571"/>
              <a:ext cx="2474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Bell MT" panose="02020503060305020303" pitchFamily="18" charset="77"/>
                  <a:ea typeface="+mn-ea"/>
                  <a:cs typeface="+mn-cs"/>
                </a:rPr>
                <a:t>4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99742532-BC8D-A842-9826-FEC5137D1809}"/>
              </a:ext>
            </a:extLst>
          </p:cNvPr>
          <p:cNvSpPr txBox="1"/>
          <p:nvPr/>
        </p:nvSpPr>
        <p:spPr>
          <a:xfrm>
            <a:off x="2905856" y="1896938"/>
            <a:ext cx="336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What is a Hypothesis?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D87A85C-6E0C-9545-B04A-64C63B19C5AB}"/>
              </a:ext>
            </a:extLst>
          </p:cNvPr>
          <p:cNvSpPr txBox="1"/>
          <p:nvPr/>
        </p:nvSpPr>
        <p:spPr>
          <a:xfrm>
            <a:off x="3273023" y="2963825"/>
            <a:ext cx="3863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What is Hypothesis Testing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8DF672F-F8BD-F64C-9E43-31B823D30D23}"/>
              </a:ext>
            </a:extLst>
          </p:cNvPr>
          <p:cNvSpPr txBox="1"/>
          <p:nvPr/>
        </p:nvSpPr>
        <p:spPr>
          <a:xfrm>
            <a:off x="3273024" y="3881572"/>
            <a:ext cx="336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Steps to perform the test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39F319E-460B-E44F-92C9-4264B3A63FE8}"/>
              </a:ext>
            </a:extLst>
          </p:cNvPr>
          <p:cNvSpPr txBox="1"/>
          <p:nvPr/>
        </p:nvSpPr>
        <p:spPr>
          <a:xfrm>
            <a:off x="2997797" y="4894911"/>
            <a:ext cx="336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Types of hypothesis tests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7A61E32-94AE-944A-8449-16115D1B980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49479" y="2132781"/>
            <a:ext cx="4284074" cy="305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66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320000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320000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8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320000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00"/>
                            </p:stCondLst>
                            <p:childTnLst>
                              <p:par>
                                <p:cTn id="4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320000">
                                      <p:cBhvr>
                                        <p:cTn id="4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000"/>
                            </p:stCondLst>
                            <p:childTnLst>
                              <p:par>
                                <p:cTn id="61" presetID="8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320000">
                                      <p:cBhvr>
                                        <p:cTn id="6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0"/>
                            </p:stCondLst>
                            <p:childTnLst>
                              <p:par>
                                <p:cTn id="6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320000">
                                      <p:cBhvr>
                                        <p:cTn id="6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10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15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38" grpId="0"/>
      <p:bldP spid="39" grpId="0"/>
      <p:bldP spid="40" grpId="0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CF1B82-154B-442C-910D-1127B41F7293}"/>
              </a:ext>
            </a:extLst>
          </p:cNvPr>
          <p:cNvSpPr txBox="1"/>
          <p:nvPr/>
        </p:nvSpPr>
        <p:spPr>
          <a:xfrm>
            <a:off x="4418120" y="337350"/>
            <a:ext cx="3775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What is a Hypothesis?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8C4EA0-2FFF-447C-975A-FDF147EEF97B}"/>
              </a:ext>
            </a:extLst>
          </p:cNvPr>
          <p:cNvSpPr txBox="1"/>
          <p:nvPr/>
        </p:nvSpPr>
        <p:spPr>
          <a:xfrm>
            <a:off x="1047565" y="3313177"/>
            <a:ext cx="76259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Statement 1: Apple price in this area is moderate.</a:t>
            </a:r>
          </a:p>
          <a:p>
            <a:r>
              <a:rPr lang="en-IN" sz="2000" dirty="0">
                <a:solidFill>
                  <a:schemeClr val="bg1"/>
                </a:solidFill>
              </a:rPr>
              <a:t>This is not a hypothesis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Statement 2: Apple price  in this area is Rs.150/Kg</a:t>
            </a:r>
          </a:p>
          <a:p>
            <a:r>
              <a:rPr lang="en-IN" sz="2000" dirty="0">
                <a:solidFill>
                  <a:schemeClr val="bg1"/>
                </a:solidFill>
              </a:rPr>
              <a:t>This is a hypothesis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5501A7-0F91-4F61-B2B4-10A50DAC4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009" y="2157894"/>
            <a:ext cx="2735571" cy="30942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82220A-07CB-412C-875B-58A2728DD5DD}"/>
              </a:ext>
            </a:extLst>
          </p:cNvPr>
          <p:cNvSpPr txBox="1"/>
          <p:nvPr/>
        </p:nvSpPr>
        <p:spPr>
          <a:xfrm>
            <a:off x="1047565" y="1305017"/>
            <a:ext cx="92682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In simple terms, it is a statement that can be tested by using the existing data</a:t>
            </a:r>
          </a:p>
        </p:txBody>
      </p:sp>
    </p:spTree>
    <p:extLst>
      <p:ext uri="{BB962C8B-B14F-4D97-AF65-F5344CB8AC3E}">
        <p14:creationId xmlns:p14="http://schemas.microsoft.com/office/powerpoint/2010/main" val="1955488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47C835-4C91-451C-99BE-184C44A76970}"/>
              </a:ext>
            </a:extLst>
          </p:cNvPr>
          <p:cNvSpPr txBox="1"/>
          <p:nvPr/>
        </p:nvSpPr>
        <p:spPr>
          <a:xfrm>
            <a:off x="3752295" y="328471"/>
            <a:ext cx="4687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What is a Hypothesis Testing?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58DA1-CBD0-4A14-B554-B12207BE9927}"/>
              </a:ext>
            </a:extLst>
          </p:cNvPr>
          <p:cNvSpPr txBox="1"/>
          <p:nvPr/>
        </p:nvSpPr>
        <p:spPr>
          <a:xfrm>
            <a:off x="923278" y="1287263"/>
            <a:ext cx="10475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It is a statistical test which is used to test a hypothesis. Based upon the result, we decide, whether to accept or reject the hypothesis.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E61DC4-B1DB-468A-B66C-5AE15C6EE48D}"/>
              </a:ext>
            </a:extLst>
          </p:cNvPr>
          <p:cNvSpPr txBox="1"/>
          <p:nvPr/>
        </p:nvSpPr>
        <p:spPr>
          <a:xfrm>
            <a:off x="923278" y="3098306"/>
            <a:ext cx="96855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Null hypothesis (H</a:t>
            </a:r>
            <a:r>
              <a:rPr lang="en-IN" sz="2000" baseline="-25000" dirty="0">
                <a:solidFill>
                  <a:schemeClr val="bg1"/>
                </a:solidFill>
              </a:rPr>
              <a:t>o</a:t>
            </a:r>
            <a:r>
              <a:rPr lang="en-IN" sz="2000" dirty="0">
                <a:solidFill>
                  <a:schemeClr val="bg1"/>
                </a:solidFill>
              </a:rPr>
              <a:t>) : Apple price in this area is equal to Rs.150/Kg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Alternative hypothesis (H</a:t>
            </a:r>
            <a:r>
              <a:rPr lang="en-IN" sz="2000" baseline="-25000" dirty="0">
                <a:solidFill>
                  <a:schemeClr val="bg1"/>
                </a:solidFill>
              </a:rPr>
              <a:t>1</a:t>
            </a:r>
            <a:r>
              <a:rPr lang="en-IN" sz="2000" dirty="0">
                <a:solidFill>
                  <a:schemeClr val="bg1"/>
                </a:solidFill>
              </a:rPr>
              <a:t> or H</a:t>
            </a:r>
            <a:r>
              <a:rPr lang="en-IN" sz="2000" baseline="-25000" dirty="0">
                <a:solidFill>
                  <a:schemeClr val="bg1"/>
                </a:solidFill>
              </a:rPr>
              <a:t>A</a:t>
            </a:r>
            <a:r>
              <a:rPr lang="en-IN" sz="2000" dirty="0">
                <a:solidFill>
                  <a:schemeClr val="bg1"/>
                </a:solidFill>
              </a:rPr>
              <a:t>) : Apple price in this area is not equal to Rs.150/Kg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6E597C-F959-4121-9641-2E7759845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5098" y="3606137"/>
            <a:ext cx="2353830" cy="266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93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12306E-F96A-4810-9DB7-C1B91B261115}"/>
              </a:ext>
            </a:extLst>
          </p:cNvPr>
          <p:cNvSpPr txBox="1"/>
          <p:nvPr/>
        </p:nvSpPr>
        <p:spPr>
          <a:xfrm>
            <a:off x="4329343" y="328471"/>
            <a:ext cx="4687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 Testing of Hypothesis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B3735E-96CC-4BB2-AF9B-73DA34089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822" y="1381219"/>
            <a:ext cx="2343705" cy="18730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6D6FC3-86DB-424B-AB10-BEA5F10EB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474" y="1310196"/>
            <a:ext cx="1997476" cy="199747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BFCD18-D281-43F5-AC0B-34FE516A1E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2768" y="1256812"/>
            <a:ext cx="1806883" cy="19974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3C06C95-D2CF-4EF4-A660-089472BBC88E}"/>
              </a:ext>
            </a:extLst>
          </p:cNvPr>
          <p:cNvSpPr txBox="1"/>
          <p:nvPr/>
        </p:nvSpPr>
        <p:spPr>
          <a:xfrm>
            <a:off x="958788" y="3746377"/>
            <a:ext cx="93608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We collect information of apple price from a total of 100 supermarkets, shops and street vendors and calculate the mean apple price.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Case 1: Average apple price from 100 samples comes out to be Rs. 155/Kg</a:t>
            </a:r>
          </a:p>
          <a:p>
            <a:r>
              <a:rPr lang="en-IN" sz="2000" dirty="0">
                <a:solidFill>
                  <a:schemeClr val="bg1"/>
                </a:solidFill>
              </a:rPr>
              <a:t>              Seems our null hypothesis is correct!</a:t>
            </a:r>
          </a:p>
          <a:p>
            <a:endParaRPr lang="en-IN" sz="2000" dirty="0">
              <a:solidFill>
                <a:schemeClr val="bg1"/>
              </a:solidFill>
            </a:endParaRPr>
          </a:p>
          <a:p>
            <a:r>
              <a:rPr lang="en-IN" sz="2000" dirty="0">
                <a:solidFill>
                  <a:schemeClr val="bg1"/>
                </a:solidFill>
              </a:rPr>
              <a:t>Case 2: Average apple price from 100 samples comes out to be Rs. 180/Kg</a:t>
            </a:r>
          </a:p>
          <a:p>
            <a:r>
              <a:rPr lang="en-IN" sz="2000" dirty="0">
                <a:solidFill>
                  <a:schemeClr val="bg1"/>
                </a:solidFill>
              </a:rPr>
              <a:t>              What conclusion can we draw?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141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BED364-2384-4F24-88B2-10E21D8A9E34}"/>
              </a:ext>
            </a:extLst>
          </p:cNvPr>
          <p:cNvSpPr txBox="1"/>
          <p:nvPr/>
        </p:nvSpPr>
        <p:spPr>
          <a:xfrm>
            <a:off x="4329343" y="328471"/>
            <a:ext cx="4687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 Testing of Hypothesis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696993-8757-4620-A9A7-D1ECE61C4312}"/>
              </a:ext>
            </a:extLst>
          </p:cNvPr>
          <p:cNvSpPr txBox="1"/>
          <p:nvPr/>
        </p:nvSpPr>
        <p:spPr>
          <a:xfrm>
            <a:off x="1528440" y="1334404"/>
            <a:ext cx="831837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Population data:</a:t>
            </a:r>
          </a:p>
          <a:p>
            <a:r>
              <a:rPr lang="en-IN" sz="2200" dirty="0">
                <a:solidFill>
                  <a:schemeClr val="bg1"/>
                </a:solidFill>
              </a:rPr>
              <a:t>Mean (µ</a:t>
            </a:r>
            <a:r>
              <a:rPr lang="en-IN" sz="2200" baseline="-25000" dirty="0">
                <a:solidFill>
                  <a:schemeClr val="bg1"/>
                </a:solidFill>
              </a:rPr>
              <a:t>o</a:t>
            </a:r>
            <a:r>
              <a:rPr lang="en-IN" sz="2200" dirty="0">
                <a:solidFill>
                  <a:schemeClr val="bg1"/>
                </a:solidFill>
              </a:rPr>
              <a:t>) : Rs. 150/Kg</a:t>
            </a:r>
          </a:p>
          <a:p>
            <a:r>
              <a:rPr lang="en-IN" sz="2200" dirty="0">
                <a:solidFill>
                  <a:schemeClr val="bg1"/>
                </a:solidFill>
              </a:rPr>
              <a:t>Standard deviation(</a:t>
            </a:r>
            <a:r>
              <a:rPr lang="el-GR" sz="2200" dirty="0">
                <a:solidFill>
                  <a:schemeClr val="bg1"/>
                </a:solidFill>
              </a:rPr>
              <a:t>σ</a:t>
            </a:r>
            <a:r>
              <a:rPr lang="en-IN" sz="2200" dirty="0">
                <a:solidFill>
                  <a:schemeClr val="bg1"/>
                </a:solidFill>
              </a:rPr>
              <a:t>) : 1.5</a:t>
            </a:r>
          </a:p>
          <a:p>
            <a:endParaRPr lang="en-IN" sz="2200" dirty="0">
              <a:solidFill>
                <a:schemeClr val="bg1"/>
              </a:solidFill>
            </a:endParaRPr>
          </a:p>
          <a:p>
            <a:r>
              <a:rPr lang="en-IN" sz="2200" dirty="0">
                <a:solidFill>
                  <a:schemeClr val="bg1"/>
                </a:solidFill>
              </a:rPr>
              <a:t>Sample data:</a:t>
            </a:r>
          </a:p>
          <a:p>
            <a:r>
              <a:rPr lang="en-IN" sz="2200" dirty="0">
                <a:solidFill>
                  <a:schemeClr val="bg1"/>
                </a:solidFill>
              </a:rPr>
              <a:t>Mean (x̅) :  Rs.180/Kg</a:t>
            </a:r>
          </a:p>
          <a:p>
            <a:r>
              <a:rPr lang="en-IN" sz="2200" dirty="0">
                <a:solidFill>
                  <a:schemeClr val="bg1"/>
                </a:solidFill>
              </a:rPr>
              <a:t>Standard deviation(s) : 1.1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F9ACAF-8160-407E-AE1D-7939BA1301B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27759" y="1562470"/>
            <a:ext cx="2865373" cy="24949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4CAF0F-189C-4543-BEF7-CDDD8254E0E7}"/>
              </a:ext>
            </a:extLst>
          </p:cNvPr>
          <p:cNvSpPr txBox="1"/>
          <p:nvPr/>
        </p:nvSpPr>
        <p:spPr>
          <a:xfrm>
            <a:off x="1373820" y="4600783"/>
            <a:ext cx="944436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p-value (the deciding criteria): It is a numerical value between 0 and 1 which quantifies the confidence by which we would decide whether the null hypothesis can be rejected or not. Closer the p-value to 0, greater is our confidence to reject the claim of null hypothesis. But how much closer?!</a:t>
            </a:r>
          </a:p>
          <a:p>
            <a:r>
              <a:rPr lang="en-IN" sz="2200" dirty="0">
                <a:solidFill>
                  <a:schemeClr val="bg1"/>
                </a:solidFill>
              </a:rPr>
              <a:t>The general threshold is 5%!</a:t>
            </a:r>
          </a:p>
        </p:txBody>
      </p:sp>
    </p:spTree>
    <p:extLst>
      <p:ext uri="{BB962C8B-B14F-4D97-AF65-F5344CB8AC3E}">
        <p14:creationId xmlns:p14="http://schemas.microsoft.com/office/powerpoint/2010/main" val="3973453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FC42DD-4C64-43FA-BC36-00D66466E8BD}"/>
              </a:ext>
            </a:extLst>
          </p:cNvPr>
          <p:cNvSpPr txBox="1"/>
          <p:nvPr/>
        </p:nvSpPr>
        <p:spPr>
          <a:xfrm>
            <a:off x="4249444" y="213062"/>
            <a:ext cx="4687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Calculation of p-value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564962-526A-4A58-856B-E82CDA1DC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247" y="1057706"/>
            <a:ext cx="4456347" cy="275408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42109DB-4A0F-48E8-BEA8-EB44D5E4D345}"/>
                  </a:ext>
                </a:extLst>
              </p:cNvPr>
              <p:cNvSpPr txBox="1"/>
              <p:nvPr/>
            </p:nvSpPr>
            <p:spPr>
              <a:xfrm>
                <a:off x="1509203" y="4651900"/>
                <a:ext cx="671743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000" dirty="0">
                    <a:solidFill>
                      <a:schemeClr val="bg1"/>
                    </a:solidFill>
                  </a:rPr>
                  <a:t>Z-score = ( x̅ - µ</a:t>
                </a:r>
                <a:r>
                  <a:rPr lang="en-IN" sz="2000" baseline="-25000" dirty="0">
                    <a:solidFill>
                      <a:schemeClr val="bg1"/>
                    </a:solidFill>
                  </a:rPr>
                  <a:t>o</a:t>
                </a:r>
                <a:r>
                  <a:rPr lang="en-IN" sz="2000" dirty="0">
                    <a:solidFill>
                      <a:schemeClr val="bg1"/>
                    </a:solidFill>
                  </a:rPr>
                  <a:t> ) / (</a:t>
                </a:r>
                <a:r>
                  <a:rPr lang="el-GR" sz="2000" dirty="0">
                    <a:solidFill>
                      <a:schemeClr val="bg1"/>
                    </a:solidFill>
                  </a:rPr>
                  <a:t>σ</a:t>
                </a:r>
                <a:r>
                  <a:rPr lang="en-US" sz="2000" dirty="0">
                    <a:solidFill>
                      <a:schemeClr val="bg1"/>
                    </a:solidFill>
                  </a:rPr>
                  <a:t>/</a:t>
                </a:r>
                <a:r>
                  <a:rPr lang="en-IN" sz="2000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IN" sz="2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IN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rad>
                  </m:oMath>
                </a14:m>
                <a:r>
                  <a:rPr lang="en-IN" sz="2000" dirty="0">
                    <a:solidFill>
                      <a:schemeClr val="bg1"/>
                    </a:solidFill>
                  </a:rPr>
                  <a:t>)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42109DB-4A0F-48E8-BEA8-EB44D5E4D3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9203" y="4651900"/>
                <a:ext cx="6717436" cy="400110"/>
              </a:xfrm>
              <a:prstGeom prst="rect">
                <a:avLst/>
              </a:prstGeom>
              <a:blipFill>
                <a:blip r:embed="rId3"/>
                <a:stretch>
                  <a:fillRect l="-998" t="-6061" b="-2727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A7047935-66E5-4A3C-B4DF-2210258498BF}"/>
              </a:ext>
            </a:extLst>
          </p:cNvPr>
          <p:cNvSpPr txBox="1"/>
          <p:nvPr/>
        </p:nvSpPr>
        <p:spPr>
          <a:xfrm>
            <a:off x="1509202" y="5237825"/>
            <a:ext cx="100051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Z-value or Z-score gives us the value of how many standard deviations the sample mean is away from the mean of a standard normal distribution, either on the positive or negative side.</a:t>
            </a:r>
          </a:p>
        </p:txBody>
      </p:sp>
    </p:spTree>
    <p:extLst>
      <p:ext uri="{BB962C8B-B14F-4D97-AF65-F5344CB8AC3E}">
        <p14:creationId xmlns:p14="http://schemas.microsoft.com/office/powerpoint/2010/main" val="503677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2CB0A5-2851-4FBA-9EFA-CAED6AEE6D35}"/>
              </a:ext>
            </a:extLst>
          </p:cNvPr>
          <p:cNvSpPr txBox="1"/>
          <p:nvPr/>
        </p:nvSpPr>
        <p:spPr>
          <a:xfrm>
            <a:off x="4249444" y="213062"/>
            <a:ext cx="4687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Calculation of p-value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FD125E-0BBB-4D99-AC7C-52DF2E304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155" y="1033385"/>
            <a:ext cx="5576194" cy="28965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E6679E-9239-4943-94BB-ADF94E3B7222}"/>
              </a:ext>
            </a:extLst>
          </p:cNvPr>
          <p:cNvSpPr txBox="1"/>
          <p:nvPr/>
        </p:nvSpPr>
        <p:spPr>
          <a:xfrm>
            <a:off x="1408586" y="4785274"/>
            <a:ext cx="90552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p-value is simply the area under the curve in the standard normal distribution. </a:t>
            </a:r>
          </a:p>
        </p:txBody>
      </p:sp>
    </p:spTree>
    <p:extLst>
      <p:ext uri="{BB962C8B-B14F-4D97-AF65-F5344CB8AC3E}">
        <p14:creationId xmlns:p14="http://schemas.microsoft.com/office/powerpoint/2010/main" val="809471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A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D552D3-0A17-4255-BFFA-9C751DA9A80F}"/>
              </a:ext>
            </a:extLst>
          </p:cNvPr>
          <p:cNvSpPr txBox="1"/>
          <p:nvPr/>
        </p:nvSpPr>
        <p:spPr>
          <a:xfrm>
            <a:off x="3752295" y="204184"/>
            <a:ext cx="4687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 Types of Hypothesis Testing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A3469B-4848-4E45-BBF4-EFC57AD0E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563" y="1176600"/>
            <a:ext cx="3915338" cy="22907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FB13D4-3C54-41A1-853F-C8E54C7AA001}"/>
              </a:ext>
            </a:extLst>
          </p:cNvPr>
          <p:cNvSpPr txBox="1"/>
          <p:nvPr/>
        </p:nvSpPr>
        <p:spPr>
          <a:xfrm>
            <a:off x="657286" y="1001682"/>
            <a:ext cx="5619565" cy="2394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bg1"/>
                </a:solidFill>
              </a:rPr>
              <a:t>There are 3 types of hypothesis testing: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Lower tailed or Left tailed test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Upper tailed test or Right tailed test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Two-tailed test</a:t>
            </a:r>
          </a:p>
          <a:p>
            <a:pPr>
              <a:lnSpc>
                <a:spcPct val="150000"/>
              </a:lnSpc>
            </a:pPr>
            <a:endParaRPr lang="en-IN" sz="22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C8806A-3AEA-4AE3-9AAF-F2C924C44321}"/>
              </a:ext>
            </a:extLst>
          </p:cNvPr>
          <p:cNvSpPr txBox="1"/>
          <p:nvPr/>
        </p:nvSpPr>
        <p:spPr>
          <a:xfrm>
            <a:off x="554161" y="3380125"/>
            <a:ext cx="968553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Null hypothesis (H</a:t>
            </a:r>
            <a:r>
              <a:rPr lang="en-IN" sz="2000" baseline="-25000" dirty="0">
                <a:solidFill>
                  <a:schemeClr val="bg1"/>
                </a:solidFill>
              </a:rPr>
              <a:t>o</a:t>
            </a:r>
            <a:r>
              <a:rPr lang="en-IN" sz="2000" dirty="0">
                <a:solidFill>
                  <a:schemeClr val="bg1"/>
                </a:solidFill>
              </a:rPr>
              <a:t>) : Apple price in this area is equal to Rs.150/Kg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Lower-tailed test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bg1"/>
                </a:solidFill>
              </a:rPr>
              <a:t>Alternative hypothesis (H</a:t>
            </a:r>
            <a:r>
              <a:rPr lang="en-IN" sz="2000" baseline="-25000" dirty="0">
                <a:solidFill>
                  <a:schemeClr val="bg1"/>
                </a:solidFill>
              </a:rPr>
              <a:t>1</a:t>
            </a:r>
            <a:r>
              <a:rPr lang="en-IN" sz="2000" dirty="0">
                <a:solidFill>
                  <a:schemeClr val="bg1"/>
                </a:solidFill>
              </a:rPr>
              <a:t>) : Apple price in this area is less than Rs.150/Kg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Upper-tailed test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bg1"/>
                </a:solidFill>
              </a:rPr>
              <a:t>Alternative hypothesis (H</a:t>
            </a:r>
            <a:r>
              <a:rPr lang="en-IN" sz="2000" baseline="-25000" dirty="0">
                <a:solidFill>
                  <a:schemeClr val="bg1"/>
                </a:solidFill>
              </a:rPr>
              <a:t>1</a:t>
            </a:r>
            <a:r>
              <a:rPr lang="en-IN" sz="2000" dirty="0">
                <a:solidFill>
                  <a:schemeClr val="bg1"/>
                </a:solidFill>
              </a:rPr>
              <a:t>) : Apple price in this area is greater than Rs.150/Kg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Two-tailed test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bg1"/>
                </a:solidFill>
              </a:rPr>
              <a:t>Alternative hypothesis (H</a:t>
            </a:r>
            <a:r>
              <a:rPr lang="en-IN" sz="2000" baseline="-25000" dirty="0">
                <a:solidFill>
                  <a:schemeClr val="bg1"/>
                </a:solidFill>
              </a:rPr>
              <a:t>1</a:t>
            </a:r>
            <a:r>
              <a:rPr lang="en-IN" sz="2000" dirty="0">
                <a:solidFill>
                  <a:schemeClr val="bg1"/>
                </a:solidFill>
              </a:rPr>
              <a:t>) : Apple price in this area is not equal to Rs.150/Kg</a:t>
            </a:r>
          </a:p>
          <a:p>
            <a:endParaRPr lang="en-I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354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866</TotalTime>
  <Words>583</Words>
  <Application>Microsoft Office PowerPoint</Application>
  <PresentationFormat>Widescreen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Bell MT</vt:lpstr>
      <vt:lpstr>Calibri</vt:lpstr>
      <vt:lpstr>Calibri Light</vt:lpstr>
      <vt:lpstr>Cambria Math</vt:lpstr>
      <vt:lpstr>PT Serif Caption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Sankhadeep Dutta</cp:lastModifiedBy>
  <cp:revision>68</cp:revision>
  <dcterms:created xsi:type="dcterms:W3CDTF">2020-10-20T09:19:29Z</dcterms:created>
  <dcterms:modified xsi:type="dcterms:W3CDTF">2020-10-31T19:07:37Z</dcterms:modified>
</cp:coreProperties>
</file>

<file path=docProps/thumbnail.jpeg>
</file>